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0"/>
  </p:notesMasterIdLst>
  <p:sldIdLst>
    <p:sldId id="898" r:id="rId4"/>
    <p:sldId id="259" r:id="rId5"/>
    <p:sldId id="260" r:id="rId6"/>
    <p:sldId id="261" r:id="rId7"/>
    <p:sldId id="262" r:id="rId8"/>
    <p:sldId id="755" r:id="rId9"/>
    <p:sldId id="909" r:id="rId10"/>
    <p:sldId id="1212" r:id="rId11"/>
    <p:sldId id="1224" r:id="rId12"/>
    <p:sldId id="1185" r:id="rId13"/>
    <p:sldId id="1186" r:id="rId14"/>
    <p:sldId id="1193" r:id="rId15"/>
    <p:sldId id="1194" r:id="rId16"/>
    <p:sldId id="1195" r:id="rId17"/>
    <p:sldId id="1225" r:id="rId18"/>
    <p:sldId id="1196" r:id="rId19"/>
    <p:sldId id="1219" r:id="rId20"/>
    <p:sldId id="1220" r:id="rId21"/>
    <p:sldId id="1198" r:id="rId22"/>
    <p:sldId id="1177" r:id="rId23"/>
    <p:sldId id="1191" r:id="rId24"/>
    <p:sldId id="1222" r:id="rId25"/>
    <p:sldId id="1077" r:id="rId26"/>
    <p:sldId id="407" r:id="rId27"/>
    <p:sldId id="417" r:id="rId28"/>
    <p:sldId id="281" r:id="rId29"/>
    <p:sldId id="950" r:id="rId30"/>
    <p:sldId id="276" r:id="rId31"/>
    <p:sldId id="277" r:id="rId32"/>
    <p:sldId id="278" r:id="rId33"/>
    <p:sldId id="1160" r:id="rId34"/>
    <p:sldId id="1179" r:id="rId35"/>
    <p:sldId id="1211" r:id="rId36"/>
    <p:sldId id="283" r:id="rId37"/>
    <p:sldId id="284" r:id="rId38"/>
    <p:sldId id="309" r:id="rId39"/>
    <p:sldId id="310" r:id="rId40"/>
    <p:sldId id="961" r:id="rId41"/>
    <p:sldId id="962" r:id="rId42"/>
    <p:sldId id="1181" r:id="rId43"/>
    <p:sldId id="976" r:id="rId44"/>
    <p:sldId id="977" r:id="rId45"/>
    <p:sldId id="978" r:id="rId46"/>
    <p:sldId id="312" r:id="rId47"/>
    <p:sldId id="313" r:id="rId48"/>
    <p:sldId id="31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4032"/>
    <a:srgbClr val="EFF8BA"/>
    <a:srgbClr val="20431D"/>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94" autoAdjust="0"/>
    <p:restoredTop sz="94676" autoAdjust="0"/>
  </p:normalViewPr>
  <p:slideViewPr>
    <p:cSldViewPr>
      <p:cViewPr varScale="1">
        <p:scale>
          <a:sx n="74" d="100"/>
          <a:sy n="74" d="100"/>
        </p:scale>
        <p:origin x="1194"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12/27/2023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12/27/2023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12/27/2023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12/27/2023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27/12/2023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27/12/2023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27/12/2023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27/12/2023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27/12/2023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27/12/2023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27/12/2023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27/12/2023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27/12/2023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27/12/2023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27/12/2023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12/27/2023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12/27/2023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12/27/2023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12/27/2023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12/27/2023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27/12/2023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458218"/>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52/2023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1022643" y="3136982"/>
            <a:ext cx="7457035" cy="2585323"/>
          </a:xfrm>
          <a:prstGeom prst="rect">
            <a:avLst/>
          </a:prstGeom>
        </p:spPr>
        <p:txBody>
          <a:bodyPr wrap="square">
            <a:spAutoFit/>
          </a:bodyPr>
          <a:lstStyle/>
          <a:p>
            <a:pPr algn="ctr"/>
            <a:r>
              <a:rPr lang="fi-FI" sz="5400" b="1" dirty="0">
                <a:ln w="13462">
                  <a:solidFill>
                    <a:schemeClr val="bg1"/>
                  </a:solidFill>
                  <a:prstDash val="solid"/>
                </a:ln>
                <a:solidFill>
                  <a:srgbClr val="FFC000"/>
                </a:solidFill>
                <a:effectLst>
                  <a:outerShdw dist="38100" dir="2700000" algn="bl" rotWithShape="0">
                    <a:schemeClr val="accent5"/>
                  </a:outerShdw>
                </a:effectLst>
                <a:latin typeface="Arial Black" pitchFamily="34" charset="0"/>
              </a:rPr>
              <a:t>PERTAHANKAN MARUAH </a:t>
            </a:r>
          </a:p>
          <a:p>
            <a:pPr algn="ctr"/>
            <a:r>
              <a:rPr lang="fi-FI" sz="5400" b="1" dirty="0">
                <a:ln w="13462">
                  <a:solidFill>
                    <a:schemeClr val="bg1"/>
                  </a:solidFill>
                  <a:prstDash val="solid"/>
                </a:ln>
                <a:solidFill>
                  <a:srgbClr val="FFC000"/>
                </a:solidFill>
                <a:effectLst>
                  <a:outerShdw dist="38100" dir="2700000" algn="bl" rotWithShape="0">
                    <a:schemeClr val="accent5"/>
                  </a:outerShdw>
                </a:effectLst>
                <a:latin typeface="Arial Black" pitchFamily="34" charset="0"/>
              </a:rPr>
              <a:t>UMAT ISLAM</a:t>
            </a:r>
          </a:p>
        </p:txBody>
      </p:sp>
      <p:sp>
        <p:nvSpPr>
          <p:cNvPr id="3" name="Rectangle 2">
            <a:extLst>
              <a:ext uri="{FF2B5EF4-FFF2-40B4-BE49-F238E27FC236}">
                <a16:creationId xmlns:a16="http://schemas.microsoft.com/office/drawing/2014/main" xmlns="" id="{1BCD6A67-D6C1-BB03-033A-855C22F9F64D}"/>
              </a:ext>
            </a:extLst>
          </p:cNvPr>
          <p:cNvSpPr/>
          <p:nvPr/>
        </p:nvSpPr>
        <p:spPr>
          <a:xfrm>
            <a:off x="-76200" y="5791200"/>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xmlns=""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16 Jamadil Akhir 1445 </a:t>
            </a:r>
            <a:r>
              <a:rPr lang="en-US" sz="2400" b="1" dirty="0">
                <a:solidFill>
                  <a:srgbClr val="FFFF00"/>
                </a:solidFill>
                <a:effectLst>
                  <a:glow rad="139700">
                    <a:schemeClr val="tx1">
                      <a:alpha val="40000"/>
                    </a:schemeClr>
                  </a:glow>
                  <a:outerShdw dist="38100" dir="2700000" algn="tl">
                    <a:srgbClr val="000000">
                      <a:alpha val="94000"/>
                    </a:srgbClr>
                  </a:outerShdw>
                </a:effectLst>
              </a:rPr>
              <a:t>:</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en-US" sz="2400" b="1" dirty="0">
                <a:solidFill>
                  <a:srgbClr val="FFFF00"/>
                </a:solidFill>
                <a:effectLst>
                  <a:glow rad="139700">
                    <a:schemeClr val="tx1">
                      <a:alpha val="40000"/>
                    </a:schemeClr>
                  </a:glow>
                  <a:outerShdw dist="38100" dir="2700000" algn="tl">
                    <a:srgbClr val="000000">
                      <a:alpha val="94000"/>
                    </a:srgbClr>
                  </a:outerShdw>
                </a:effectLst>
              </a:rPr>
              <a:t>29 </a:t>
            </a:r>
            <a:r>
              <a:rPr lang="en-US" sz="2400" b="1" dirty="0" err="1">
                <a:solidFill>
                  <a:srgbClr val="FFFF00"/>
                </a:solidFill>
                <a:effectLst>
                  <a:glow rad="139700">
                    <a:schemeClr val="tx1">
                      <a:alpha val="40000"/>
                    </a:schemeClr>
                  </a:glow>
                  <a:outerShdw dist="38100" dir="2700000" algn="tl">
                    <a:srgbClr val="000000">
                      <a:alpha val="94000"/>
                    </a:srgbClr>
                  </a:outerShdw>
                </a:effectLst>
              </a:rPr>
              <a:t>Disember</a:t>
            </a:r>
            <a:r>
              <a:rPr lang="en-US" sz="2400" b="1" dirty="0">
                <a:solidFill>
                  <a:srgbClr val="FFFF00"/>
                </a:solidFill>
                <a:effectLst>
                  <a:glow rad="139700">
                    <a:schemeClr val="tx1">
                      <a:alpha val="40000"/>
                    </a:schemeClr>
                  </a:glow>
                  <a:outerShdw dist="38100" dir="2700000" algn="tl">
                    <a:srgbClr val="000000">
                      <a:alpha val="94000"/>
                    </a:srgbClr>
                  </a:outerShdw>
                </a:effectLst>
              </a:rPr>
              <a:t> 2023</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10000" r="-10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366159" y="304800"/>
            <a:ext cx="8468832" cy="914400"/>
          </a:xfrm>
          <a:prstGeom prst="roundRect">
            <a:avLst/>
          </a:prstGeom>
          <a:solidFill>
            <a:schemeClr val="accent6">
              <a:lumMod val="60000"/>
              <a:lumOff val="40000"/>
              <a:alpha val="69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Menerusi perutusan </a:t>
            </a:r>
            <a:r>
              <a:rPr lang="sv-SE" sz="30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Baginda SAW </a:t>
            </a: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ini, </a:t>
            </a:r>
            <a:endParaRPr lang="fi-FI"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285750" y="1524000"/>
            <a:ext cx="8629650" cy="5181600"/>
          </a:xfrm>
          <a:prstGeom prst="roundRect">
            <a:avLst/>
          </a:prstGeom>
          <a:solidFill>
            <a:schemeClr val="accent6">
              <a:lumMod val="60000"/>
              <a:lumOff val="40000"/>
              <a:alpha val="69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Umat Islam telah faham tentang kebenaran dan kebatilan, baik dan buruk, keadilan dan kezaliman. Mereka mengorak langkah membangun ketamadunan yang sebenar; membentuk kesempurnaan hidup di dunia dan akhirat, berpandukan kitab suci </a:t>
            </a:r>
            <a:r>
              <a:rPr lang="sv-SE" sz="30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Al-Quran</a:t>
            </a: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sunnah </a:t>
            </a:r>
            <a:r>
              <a:rPr lang="sv-SE" sz="30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Rasulullah SAW</a:t>
            </a:r>
            <a:r>
              <a:rPr lang="sv-SE"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sehinggalah petunjuk Islam melimpahkan rahmat ke seluruh alam. </a:t>
            </a:r>
            <a:endParaRPr lang="fi-FI" sz="30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0333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304800" y="1905000"/>
            <a:ext cx="8504639" cy="4876800"/>
          </a:xfrm>
          <a:prstGeom prst="roundRect">
            <a:avLst/>
          </a:prstGeom>
          <a:solidFill>
            <a:schemeClr val="accent4">
              <a:lumMod val="60000"/>
              <a:lumOff val="40000"/>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Era yang digembar gemburkan sebagai era moden dan era kemajuan, namun pembelaan sebenar kepada kemanusiaan tidak lagi berlaku. Pembelaan kemanusiaan tidak pun dihulurkan secara bersungguh-sungguh kepada negara-negara mundur dan miskin, apatah lagi kepada negara umat Islam yang diceroboh</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xmlns="" id="{0808471C-4130-3D2E-1B60-244917EA6DA8}"/>
              </a:ext>
            </a:extLst>
          </p:cNvPr>
          <p:cNvSpPr/>
          <p:nvPr/>
        </p:nvSpPr>
        <p:spPr>
          <a:xfrm>
            <a:off x="2102650" y="152400"/>
            <a:ext cx="4495800" cy="933450"/>
          </a:xfrm>
          <a:prstGeom prst="roundRect">
            <a:avLst/>
          </a:prstGeom>
          <a:solidFill>
            <a:schemeClr val="accent4">
              <a:alpha val="71000"/>
            </a:schemeClr>
          </a:solidFill>
          <a:ln>
            <a:solidFill>
              <a:schemeClr val="tx1"/>
            </a:solid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Zaman kini ialah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Chevron 4"/>
          <p:cNvSpPr/>
          <p:nvPr/>
        </p:nvSpPr>
        <p:spPr>
          <a:xfrm rot="5400000">
            <a:off x="4068072" y="1277247"/>
            <a:ext cx="638175" cy="369681"/>
          </a:xfrm>
          <a:prstGeom prst="chevron">
            <a:avLst/>
          </a:prstGeom>
          <a:solidFill>
            <a:schemeClr val="accent4">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11574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t="-8000" b="-8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457200" y="2743200"/>
            <a:ext cx="8305800" cy="3810000"/>
          </a:xfrm>
          <a:prstGeom prst="roundRect">
            <a:avLst/>
          </a:prstGeom>
          <a:solidFill>
            <a:schemeClr val="tx2">
              <a:lumMod val="60000"/>
              <a:lumOff val="40000"/>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Pertubuhan Bangsa-bangsa Bersatu</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yang kononnya ditubuhkan untuk membela umat manusia sejagat, tetapi realitinya hanya berkhidmat kepada kepentingan kuasa besar dan sekutunya sahaja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2701525" y="342900"/>
            <a:ext cx="3352800" cy="838200"/>
          </a:xfrm>
          <a:prstGeom prst="roundRect">
            <a:avLst/>
          </a:prstGeom>
          <a:solidFill>
            <a:schemeClr val="accent1">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Begitu juga, </a:t>
            </a:r>
          </a:p>
        </p:txBody>
      </p:sp>
      <p:sp>
        <p:nvSpPr>
          <p:cNvPr id="5" name="Chevron 4"/>
          <p:cNvSpPr/>
          <p:nvPr/>
        </p:nvSpPr>
        <p:spPr>
          <a:xfrm rot="5400000">
            <a:off x="3962400" y="1600200"/>
            <a:ext cx="990600" cy="533400"/>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35396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t="-8000" b="-8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381000" y="152400"/>
            <a:ext cx="8458200" cy="1447800"/>
          </a:xfrm>
          <a:prstGeom prst="roundRect">
            <a:avLst/>
          </a:prstGeom>
          <a:solidFill>
            <a:schemeClr val="tx2">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Kalaulah berdepan dengan kesilapan negara-negara umat Islam,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381000" y="1828800"/>
            <a:ext cx="8458200" cy="4876800"/>
          </a:xfrm>
          <a:prstGeom prst="roundRect">
            <a:avLst/>
          </a:prstGeom>
          <a:solidFill>
            <a:schemeClr val="tx2">
              <a:lumMod val="60000"/>
              <a:lumOff val="40000"/>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Pertubuhan Bangsa-bangsa Bersatu</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tangkas bertindak seperti harimau yang garang, sebaliknya apabila berhadapan dengan jenayah negara-negara berkepentingan seperti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Amerika</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negara Yahudi</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ia hanya mampu beraksi seperti harimau sarkas sahaja. Kuat mengaum, tapi terantai dalam sangkar.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147901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l="-5000" r="-5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152400" y="304800"/>
            <a:ext cx="8763000" cy="2438400"/>
          </a:xfrm>
          <a:prstGeom prst="roundRect">
            <a:avLst/>
          </a:prstGeom>
          <a:solidFill>
            <a:schemeClr val="accent6">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Sejarah hitam yang berlaku di Afghanistan dan Iraq, serta apa yang sedang berlaku di bumi Palestin jelas menunjukkan hakikat pahit ini.</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Rounded Corners 5">
            <a:extLst>
              <a:ext uri="{FF2B5EF4-FFF2-40B4-BE49-F238E27FC236}">
                <a16:creationId xmlns:a16="http://schemas.microsoft.com/office/drawing/2014/main" xmlns="" id="{A3097165-8E05-6925-6216-11FFD7BA27DA}"/>
              </a:ext>
            </a:extLst>
          </p:cNvPr>
          <p:cNvSpPr/>
          <p:nvPr/>
        </p:nvSpPr>
        <p:spPr>
          <a:xfrm>
            <a:off x="152400" y="3352800"/>
            <a:ext cx="8763000" cy="3124200"/>
          </a:xfrm>
          <a:prstGeom prst="roundRect">
            <a:avLst/>
          </a:prstGeom>
          <a:solidFill>
            <a:schemeClr val="accent6">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Umat Islam hendaklah sedar dan insaf bahawa mereka perlu berdikari. Tidak perlulah mereka menggantung harapan penuh kepada umat yang lain.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526421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25000" r="-80000"/>
          </a:stretch>
        </a:blipFill>
        <a:effectLst/>
      </p:bgPr>
    </p:bg>
    <p:spTree>
      <p:nvGrpSpPr>
        <p:cNvPr id="1" name=""/>
        <p:cNvGrpSpPr/>
        <p:nvPr/>
      </p:nvGrpSpPr>
      <p:grpSpPr>
        <a:xfrm>
          <a:off x="0" y="0"/>
          <a:ext cx="0" cy="0"/>
          <a:chOff x="0" y="0"/>
          <a:chExt cx="0" cy="0"/>
        </a:xfrm>
      </p:grpSpPr>
      <p:sp>
        <p:nvSpPr>
          <p:cNvPr id="7" name="Rectangle 6"/>
          <p:cNvSpPr/>
          <p:nvPr/>
        </p:nvSpPr>
        <p:spPr>
          <a:xfrm>
            <a:off x="14378" y="3756224"/>
            <a:ext cx="9115244" cy="3046988"/>
          </a:xfrm>
          <a:prstGeom prst="rect">
            <a:avLst/>
          </a:prstGeom>
        </p:spPr>
        <p:txBody>
          <a:bodyPr wrap="square">
            <a:spAutoFit/>
          </a:bodyPr>
          <a:lstStyle/>
          <a:p>
            <a:pPr algn="just"/>
            <a:r>
              <a:rPr lang="ms-MY" sz="2400" b="1" dirty="0"/>
              <a:t>Maksudnya : </a:t>
            </a:r>
            <a:r>
              <a:rPr lang="ms-MY" sz="2400" b="1" dirty="0">
                <a:solidFill>
                  <a:srgbClr val="C00000"/>
                </a:solidFill>
              </a:rPr>
              <a:t>Wahai orang-orang yang beriman! Janganlah kamu ambil orang yang bukan dari kalangan kamu menjadi 'orang dalam' (yang dipercayai). Mereka tidak akan berhenti-henti berusaha mendatangkan bencana kepada kamu. Mereka sukakan apa yang menyusahkan kamu. Telahpun nyata (tanda) kebencian mereka pada pertuturan mulutnya, dan apa yang disembunyikan oleh hati mereka lebih besar lagi. Sesungguhnya telah kami jelaskan kepada kamu keterangan-keterangan itu jika kamu (mahu) memahaminya.</a:t>
            </a:r>
            <a:endParaRPr lang="ms-MY" sz="2400" b="1" dirty="0"/>
          </a:p>
        </p:txBody>
      </p:sp>
      <p:sp>
        <p:nvSpPr>
          <p:cNvPr id="8" name="Snip Diagonal Corner Rectangle 5">
            <a:extLst>
              <a:ext uri="{FF2B5EF4-FFF2-40B4-BE49-F238E27FC236}">
                <a16:creationId xmlns:a16="http://schemas.microsoft.com/office/drawing/2014/main" xmlns="" id="{B99F7B4E-83DC-BDF3-5F5E-501ED07D7196}"/>
              </a:ext>
            </a:extLst>
          </p:cNvPr>
          <p:cNvSpPr/>
          <p:nvPr/>
        </p:nvSpPr>
        <p:spPr>
          <a:xfrm>
            <a:off x="280259" y="152400"/>
            <a:ext cx="8583482" cy="838201"/>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Ali Imran, ayat 118 </a:t>
            </a:r>
          </a:p>
        </p:txBody>
      </p:sp>
      <p:pic>
        <p:nvPicPr>
          <p:cNvPr id="4" name="Picture 3">
            <a:extLst>
              <a:ext uri="{FF2B5EF4-FFF2-40B4-BE49-F238E27FC236}">
                <a16:creationId xmlns:a16="http://schemas.microsoft.com/office/drawing/2014/main" xmlns="" id="{52E62C07-F29C-4EB6-8B61-B34A28516C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30" y="990601"/>
            <a:ext cx="8711939" cy="3042168"/>
          </a:xfrm>
          <a:prstGeom prst="rect">
            <a:avLst/>
          </a:prstGeom>
        </p:spPr>
      </p:pic>
    </p:spTree>
    <p:extLst>
      <p:ext uri="{BB962C8B-B14F-4D97-AF65-F5344CB8AC3E}">
        <p14:creationId xmlns:p14="http://schemas.microsoft.com/office/powerpoint/2010/main" val="20796576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21000" r="-21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347453" y="2667000"/>
            <a:ext cx="8465028" cy="2971800"/>
          </a:xfrm>
          <a:prstGeom prst="roundRect">
            <a:avLst/>
          </a:prstGeom>
          <a:solidFill>
            <a:schemeClr val="accent6">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Mengapa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umat Islam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pada satu ketika dahulu begitu hebat, tetapi kini bertukar menjadi lemah.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2899175" y="304800"/>
            <a:ext cx="3429000" cy="838200"/>
          </a:xfrm>
          <a:prstGeom prst="roundRect">
            <a:avLst/>
          </a:prstGeom>
          <a:solidFill>
            <a:schemeClr val="accent6">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Persoalannya,</a:t>
            </a:r>
            <a:endPar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
        <p:nvSpPr>
          <p:cNvPr id="6" name="Chevron 5"/>
          <p:cNvSpPr/>
          <p:nvPr/>
        </p:nvSpPr>
        <p:spPr>
          <a:xfrm rot="5400000">
            <a:off x="4132063" y="1624613"/>
            <a:ext cx="796524" cy="526250"/>
          </a:xfrm>
          <a:prstGeom prst="chevron">
            <a:avLst/>
          </a:prstGeom>
          <a:solidFill>
            <a:schemeClr val="bg2">
              <a:lumMod val="2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32365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190500" y="3581400"/>
            <a:ext cx="8839200" cy="2667000"/>
          </a:xfrm>
          <a:prstGeom prst="roundRect">
            <a:avLst/>
          </a:prstGeom>
          <a:solidFill>
            <a:schemeClr val="accent3">
              <a:alpha val="66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Kurangnya penghayatan isi kandungan ajaran Islam. Umat Islam tidak lagi mengkaji khazanah dan mutiara-mutiara kehidupan yang terdapat di dalam al-Quran secara sebenar.</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379021" y="457200"/>
            <a:ext cx="8305800" cy="1828800"/>
          </a:xfrm>
          <a:prstGeom prst="roundRect">
            <a:avLst/>
          </a:prstGeom>
          <a:solidFill>
            <a:srgbClr val="00B050">
              <a:alpha val="50000"/>
            </a:srgb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Seorang ahli fikir Islam </a:t>
            </a:r>
            <a:r>
              <a:rPr lang="sv-SE" sz="2400" dirty="0" smtClean="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Syakib </a:t>
            </a:r>
            <a:r>
              <a:rPr lang="sv-SE" sz="24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Arsalan</a:t>
            </a:r>
            <a:r>
              <a:rPr lang="sv-SE" sz="2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telah mengupas fenomena ini. Menurut beliau, orang Islam kini menjadi mundur, antaranya adalah disebabkan oleh faktor-faktor ini:</a:t>
            </a:r>
            <a:endParaRPr lang="fi-FI" sz="24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a16="http://schemas.microsoft.com/office/drawing/2014/main" xmlns="" id="{A3097165-8E05-6925-6216-11FFD7BA27DA}"/>
              </a:ext>
            </a:extLst>
          </p:cNvPr>
          <p:cNvSpPr/>
          <p:nvPr/>
        </p:nvSpPr>
        <p:spPr>
          <a:xfrm>
            <a:off x="3733799" y="2667000"/>
            <a:ext cx="1524001" cy="609600"/>
          </a:xfrm>
          <a:prstGeom prst="ellipse">
            <a:avLst/>
          </a:prstGeom>
          <a:solidFill>
            <a:schemeClr val="accent3">
              <a:lumMod val="5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1</a:t>
            </a:r>
          </a:p>
        </p:txBody>
      </p:sp>
    </p:spTree>
    <p:extLst>
      <p:ext uri="{BB962C8B-B14F-4D97-AF65-F5344CB8AC3E}">
        <p14:creationId xmlns:p14="http://schemas.microsoft.com/office/powerpoint/2010/main" val="3007651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152400" y="1524000"/>
            <a:ext cx="8839200" cy="1676400"/>
          </a:xfrm>
          <a:prstGeom prst="roundRect">
            <a:avLst/>
          </a:prstGeom>
          <a:solidFill>
            <a:schemeClr val="accent3">
              <a:alpha val="67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Kebanyakan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umat Islam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sekarang kurang berkemahiran di dalam penguasaan ilmu pengetahuan.</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a16="http://schemas.microsoft.com/office/drawing/2014/main" xmlns="" id="{A3097165-8E05-6925-6216-11FFD7BA27DA}"/>
              </a:ext>
            </a:extLst>
          </p:cNvPr>
          <p:cNvSpPr/>
          <p:nvPr/>
        </p:nvSpPr>
        <p:spPr>
          <a:xfrm>
            <a:off x="3657600" y="533400"/>
            <a:ext cx="1524001" cy="609600"/>
          </a:xfrm>
          <a:prstGeom prst="ellipse">
            <a:avLst/>
          </a:prstGeom>
          <a:solidFill>
            <a:schemeClr val="accent3">
              <a:lumMod val="5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2</a:t>
            </a:r>
          </a:p>
        </p:txBody>
      </p:sp>
      <p:sp>
        <p:nvSpPr>
          <p:cNvPr id="7" name="Rectangle: Rounded Corners 5">
            <a:extLst>
              <a:ext uri="{FF2B5EF4-FFF2-40B4-BE49-F238E27FC236}">
                <a16:creationId xmlns:a16="http://schemas.microsoft.com/office/drawing/2014/main" xmlns="" id="{A3097165-8E05-6925-6216-11FFD7BA27DA}"/>
              </a:ext>
            </a:extLst>
          </p:cNvPr>
          <p:cNvSpPr/>
          <p:nvPr/>
        </p:nvSpPr>
        <p:spPr>
          <a:xfrm>
            <a:off x="3657600" y="3505200"/>
            <a:ext cx="1524001" cy="609600"/>
          </a:xfrm>
          <a:prstGeom prst="ellipse">
            <a:avLst/>
          </a:prstGeom>
          <a:solidFill>
            <a:schemeClr val="accent3">
              <a:lumMod val="5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3</a:t>
            </a:r>
          </a:p>
        </p:txBody>
      </p:sp>
      <p:sp>
        <p:nvSpPr>
          <p:cNvPr id="8" name="Rectangle: Rounded Corners 5">
            <a:extLst>
              <a:ext uri="{FF2B5EF4-FFF2-40B4-BE49-F238E27FC236}">
                <a16:creationId xmlns:a16="http://schemas.microsoft.com/office/drawing/2014/main" xmlns="" id="{A3097165-8E05-6925-6216-11FFD7BA27DA}"/>
              </a:ext>
            </a:extLst>
          </p:cNvPr>
          <p:cNvSpPr/>
          <p:nvPr/>
        </p:nvSpPr>
        <p:spPr>
          <a:xfrm>
            <a:off x="152400" y="4343400"/>
            <a:ext cx="8839200" cy="2362200"/>
          </a:xfrm>
          <a:prstGeom prst="roundRect">
            <a:avLst/>
          </a:prstGeom>
          <a:solidFill>
            <a:schemeClr val="accent3">
              <a:alpha val="58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2800" dirty="0">
                <a:ln>
                  <a:solidFill>
                    <a:sysClr val="windowText" lastClr="000000"/>
                  </a:solidFill>
                </a:ln>
                <a:solidFill>
                  <a:srgbClr val="C00000"/>
                </a:solidFill>
                <a:effectLst>
                  <a:outerShdw blurRad="38100" dist="38100" dir="2700000" algn="tl">
                    <a:srgbClr val="000000">
                      <a:alpha val="43137"/>
                    </a:srgbClr>
                  </a:outerShdw>
                </a:effectLst>
                <a:latin typeface="Arial Black" pitchFamily="34" charset="0"/>
              </a:rPr>
              <a:t>Kemerosotan akhlak</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Akhlak </a:t>
            </a:r>
            <a:r>
              <a:rPr lang="sv-SE" sz="28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umat Islam </a:t>
            </a:r>
            <a:r>
              <a:rPr lang="sv-SE"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masa kini merosot dan pada tahap yang membimbangkan, seperti tidak amanah, mementingkan diri sendiri, bekerja sambil lewa dan sebagainya.</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903626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l="-6000" r="-6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228600" y="2438400"/>
            <a:ext cx="8686800" cy="2286000"/>
          </a:xfrm>
          <a:prstGeom prst="roundRect">
            <a:avLst/>
          </a:prstGeom>
          <a:solidFill>
            <a:schemeClr val="accent3">
              <a:alpha val="50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Tidak berani membuat perubahan, bahkan lebih selesa mengikut telunjuk dan bergantung kepada pihak asing.</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3581400" y="1219200"/>
            <a:ext cx="1524001" cy="609600"/>
          </a:xfrm>
          <a:prstGeom prst="ellipse">
            <a:avLst/>
          </a:prstGeom>
          <a:solidFill>
            <a:schemeClr val="accent3">
              <a:lumMod val="50000"/>
            </a:schemeClr>
          </a:solid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4</a:t>
            </a:r>
          </a:p>
        </p:txBody>
      </p:sp>
    </p:spTree>
    <p:extLst>
      <p:ext uri="{BB962C8B-B14F-4D97-AF65-F5344CB8AC3E}">
        <p14:creationId xmlns:p14="http://schemas.microsoft.com/office/powerpoint/2010/main" val="2181246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16000" r="-16000"/>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457200" y="228600"/>
            <a:ext cx="8305800" cy="1066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457200" y="1524000"/>
            <a:ext cx="8305800" cy="50292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fontScale="92500" lnSpcReduction="10000"/>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Justeru, insaflah bahawa perjuangan kita hari ini bukanlah dengan hanya sekadar kata-kata atau semangat sahaja. Sama ada umat, mahupun para pemimpin Islam, kita semua perlu bersiap sedia memperkemaskan diri ke arah mempertahankan kehormatan maruah ummah dan kedaulatan negara kita,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238820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l="-16000" r="-16000"/>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457200" y="228600"/>
            <a:ext cx="8305800" cy="1066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457200" y="1676400"/>
            <a:ext cx="8229600" cy="43434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Seterusnya membela negara umat Islam yang lain, dengan sehabis mampu yang boleh. Jauhilah dari bertelagah sesama sendiri, kukuhkan perpaduan dan kesatuan ummah dalam kalangan kita.</a:t>
            </a:r>
            <a:endParaRPr lang="fi-FI"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94898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16000" r="-16000"/>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457200" y="228600"/>
            <a:ext cx="8305800" cy="1066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381000" y="1524000"/>
            <a:ext cx="8458200" cy="51054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Autofit/>
          </a:bodyPr>
          <a:lstStyle/>
          <a:p>
            <a:pPr marL="0" indent="0" algn="ctr">
              <a:buNone/>
            </a:pPr>
            <a:r>
              <a:rPr lang="sv-SE" sz="2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Ingatlah, tiada sesiapa yang akan mempertahankan umat Islam, sekiranya umat Islam sendiri tidak mempertahankan diri mereka. Namun, berdasarkan situasi kita hari ini, ternyata kita berada dalam keadaan yang lemah untuk mempertahankan diri sendiri. Kerana itulah, Islam menggesa umatnya supaya melengkapkan diri dengan segala bentuk kekuatan, bagi menghadapi sebarang ancaman musuh pada bila-bila masa.</a:t>
            </a:r>
            <a:endParaRPr lang="fi-FI" sz="2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426850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438150" y="76201"/>
            <a:ext cx="8077199" cy="838200"/>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239899" y="152400"/>
            <a:ext cx="474040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323851" y="3642479"/>
            <a:ext cx="8496298" cy="3139321"/>
          </a:xfrm>
          <a:prstGeom prst="rect">
            <a:avLst/>
          </a:prstGeom>
        </p:spPr>
        <p:txBody>
          <a:bodyPr wrap="square">
            <a:spAutoFit/>
          </a:bodyPr>
          <a:lstStyle/>
          <a:p>
            <a:pPr algn="just"/>
            <a:r>
              <a:rPr lang="ms-MY" sz="2200" b="1" dirty="0"/>
              <a:t>Yang bermaksud : </a:t>
            </a:r>
            <a:r>
              <a:rPr lang="ms-MY" sz="2200" b="1" dirty="0">
                <a:solidFill>
                  <a:srgbClr val="C00000"/>
                </a:solidFill>
              </a:rPr>
              <a:t>“Dan sediakanlah untuk menentang mereka (musuh yang menceroboh) segala jenis kekuatan yang dapat kamu sediakan dan dari pasukan-pasukan berkuda yang lengkap sedia, untuk menggerunkan dengan persediaan itu musuh Allah dan musuh kamu serta musuh-musuh yang lain dari mereka yang kamu tidak mengetahuinya, sedang Allah mengetahuinya. Dan apa sahaja yang kamu belanjakan pada jalan Allah akan disempurnakan balasannya kepada kamu, dan kamu tidak akan dianiaya. </a:t>
            </a:r>
          </a:p>
          <a:p>
            <a:pPr algn="r"/>
            <a:r>
              <a:rPr lang="ms-MY" sz="2200" b="1" dirty="0"/>
              <a:t>(Surah Al-Anfal : 60)</a:t>
            </a:r>
          </a:p>
        </p:txBody>
      </p:sp>
      <p:pic>
        <p:nvPicPr>
          <p:cNvPr id="5" name="Picture 4">
            <a:extLst>
              <a:ext uri="{FF2B5EF4-FFF2-40B4-BE49-F238E27FC236}">
                <a16:creationId xmlns:a16="http://schemas.microsoft.com/office/drawing/2014/main" xmlns="" id="{7D58700D-280B-4A3D-8414-F1DCE6E63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23" y="969034"/>
            <a:ext cx="9041152" cy="2749534"/>
          </a:xfrm>
          <a:prstGeom prst="rect">
            <a:avLst/>
          </a:prstGeom>
        </p:spPr>
      </p:pic>
    </p:spTree>
    <p:extLst>
      <p:ext uri="{BB962C8B-B14F-4D97-AF65-F5344CB8AC3E}">
        <p14:creationId xmlns:p14="http://schemas.microsoft.com/office/powerpoint/2010/main" val="23078234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فِي 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وَإِيَّاكُمْ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وَتَقَبَّلَ مِنِّيْ وَمِنْكُمْ تِل</a:t>
            </a:r>
            <a:r>
              <a:rPr lang="ar-SA"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a:t>
            </a: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اوَتَهُ إِنَّهُ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فَاسْتَغْفِرُوْهُ، إِنَّهُ هُوَ الْغَفُوْرُ الرَّحِيْمُ.</a:t>
            </a:r>
            <a:endParaRPr lang="ar-YE" sz="36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76200" y="1295400"/>
            <a:ext cx="8920719" cy="2585323"/>
          </a:xfrm>
          <a:prstGeom prst="rect">
            <a:avLst/>
          </a:prstGeom>
          <a:solidFill>
            <a:schemeClr val="accent2">
              <a:lumMod val="50000"/>
              <a:alpha val="55000"/>
            </a:schemeClr>
          </a:solidFill>
        </p:spPr>
        <p:txBody>
          <a:bodyPr wrap="square">
            <a:spAutoFit/>
          </a:bodyPr>
          <a:lstStyle/>
          <a:p>
            <a:pPr lvl="1"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وَلِيُّ الْمُؤْمِنِينَ،</a:t>
            </a:r>
          </a:p>
          <a:p>
            <a:pPr lvl="1" algn="ctr" rtl="1"/>
            <a:r>
              <a:rPr lang="ar-YE"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 سَيِّدُ الْمُرْسَلِينَ</a:t>
            </a:r>
          </a:p>
        </p:txBody>
      </p:sp>
      <p:sp>
        <p:nvSpPr>
          <p:cNvPr id="5" name="TextBox 4"/>
          <p:cNvSpPr txBox="1"/>
          <p:nvPr/>
        </p:nvSpPr>
        <p:spPr>
          <a:xfrm>
            <a:off x="185181" y="4267200"/>
            <a:ext cx="8629652" cy="2092881"/>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sv-SE"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 bersaksi bahawa tiada Tuhan melainkan Allah semata-mata, tiada sekutu bagi-Nya, Penjaga orang-orang yang beriman.</a:t>
            </a:r>
          </a:p>
          <a:p>
            <a:pPr algn="ctr" fontAlgn="auto">
              <a:spcBef>
                <a:spcPts val="0"/>
              </a:spcBef>
              <a:spcAft>
                <a:spcPts val="0"/>
              </a:spcAft>
              <a:defRPr/>
            </a:pPr>
            <a:r>
              <a:rPr lang="sv-SE"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Saya bersaksi bahawa Muhammad adalah hamba dan Rasul-Nya, Penghulu para Rasul.</a:t>
            </a:r>
            <a:endParaRPr lang="en-US" sz="26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280259" y="1524000"/>
            <a:ext cx="8583481" cy="4572000"/>
          </a:xfrm>
          <a:prstGeom prst="flowChartAlternateProcess">
            <a:avLst/>
          </a:prstGeom>
          <a:gradFill>
            <a:gsLst>
              <a:gs pos="25000">
                <a:schemeClr val="accent6">
                  <a:lumMod val="60000"/>
                  <a:lumOff val="40000"/>
                  <a:alpha val="70000"/>
                </a:schemeClr>
              </a:gs>
              <a:gs pos="94000">
                <a:srgbClr val="002060">
                  <a:tint val="44500"/>
                  <a:satMod val="160000"/>
                </a:srgbClr>
              </a:gs>
              <a:gs pos="100000">
                <a:srgbClr val="002060">
                  <a:tint val="23500"/>
                  <a:satMod val="160000"/>
                </a:srgbClr>
              </a:gs>
            </a:gsLst>
            <a:lin ang="162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Pereratkanlah hubungan sesama kita dengan saling menghormati, sayang menyayangi dan bantu-membantu antara satu sama lain. Mudah-mudahan kesatuan umat Islam akan lebih kukuh dan kesejahteraan akan dapat dikecapi bersama.</a:t>
            </a: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280259" y="228600"/>
            <a:ext cx="8583482" cy="914400"/>
          </a:xfrm>
          <a:prstGeom prst="snip2DiagRect">
            <a:avLst>
              <a:gd name="adj1" fmla="val 50000"/>
              <a:gd name="adj2" fmla="val 50000"/>
            </a:avLst>
          </a:prstGeom>
          <a:solidFill>
            <a:srgbClr val="C0000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87621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228600" y="1600200"/>
            <a:ext cx="8635141" cy="4648200"/>
          </a:xfrm>
          <a:prstGeom prst="flowChartAlternateProcess">
            <a:avLst/>
          </a:prstGeom>
          <a:gradFill flip="none" rotWithShape="1">
            <a:gsLst>
              <a:gs pos="19000">
                <a:schemeClr val="accent6">
                  <a:lumMod val="60000"/>
                  <a:lumOff val="40000"/>
                  <a:alpha val="71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Khatib juga ingin menyeru kepada sidang jumaat sekalian untuk meningkatkan kebersihan diri, makanan dan persekitaran, serta mengambil langkah keselamatan yang sesuai dengan kemungkinan berlakunya banjir mahupun penularan penyakit merbahaya. </a:t>
            </a:r>
          </a:p>
        </p:txBody>
      </p:sp>
      <p:sp>
        <p:nvSpPr>
          <p:cNvPr id="4" name="Snip Diagonal Corner Rectangle 5">
            <a:extLst>
              <a:ext uri="{FF2B5EF4-FFF2-40B4-BE49-F238E27FC236}">
                <a16:creationId xmlns:a16="http://schemas.microsoft.com/office/drawing/2014/main" xmlns="" id="{BA9A24E5-CAE3-48C9-B7BE-FF5770ECA16D}"/>
              </a:ext>
            </a:extLst>
          </p:cNvPr>
          <p:cNvSpPr/>
          <p:nvPr/>
        </p:nvSpPr>
        <p:spPr>
          <a:xfrm>
            <a:off x="280259" y="228600"/>
            <a:ext cx="8583482" cy="914400"/>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43212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254429" y="1600200"/>
            <a:ext cx="8635141" cy="4572000"/>
          </a:xfrm>
          <a:prstGeom prst="flowChartAlternateProcess">
            <a:avLst/>
          </a:prstGeom>
          <a:gradFill flip="none" rotWithShape="1">
            <a:gsLst>
              <a:gs pos="19000">
                <a:schemeClr val="accent6">
                  <a:lumMod val="60000"/>
                  <a:lumOff val="40000"/>
                  <a:alpha val="66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Sama-samalah kita memperbanyakkan doa memohon agar Allah melindungi diri, ahli keluarga, serta rakyat di negeri ini dan negara kita dari segala musibah, wabak penyakit dan apa jua bencana. </a:t>
            </a:r>
            <a:endPar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4" name="Snip Diagonal Corner Rectangle 5">
            <a:extLst>
              <a:ext uri="{FF2B5EF4-FFF2-40B4-BE49-F238E27FC236}">
                <a16:creationId xmlns:a16="http://schemas.microsoft.com/office/drawing/2014/main" xmlns="" id="{BA9A24E5-CAE3-48C9-B7BE-FF5770ECA16D}"/>
              </a:ext>
            </a:extLst>
          </p:cNvPr>
          <p:cNvSpPr/>
          <p:nvPr/>
        </p:nvSpPr>
        <p:spPr>
          <a:xfrm>
            <a:off x="280259" y="228600"/>
            <a:ext cx="8583482" cy="914400"/>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940931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xmlns=""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xmlns=""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xmlns=""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28600" y="897910"/>
            <a:ext cx="8701030" cy="2954655"/>
          </a:xfrm>
          <a:prstGeom prst="rect">
            <a:avLst/>
          </a:prstGeom>
          <a:solidFill>
            <a:srgbClr val="002060">
              <a:alpha val="48000"/>
            </a:srgbClr>
          </a:solidFill>
        </p:spPr>
        <p:txBody>
          <a:bodyPr wrap="square">
            <a:spAutoFit/>
          </a:bodyPr>
          <a:lstStyle/>
          <a:p>
            <a:pPr algn="ctr" rtl="1"/>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آلِهِ وَصَحْبِهِ وَمَنْ  تَبِعَهُمْ بِإِحْسَانٍ إِلَى يَوْمِ الدِّينِ.</a:t>
            </a:r>
          </a:p>
        </p:txBody>
      </p:sp>
      <p:sp>
        <p:nvSpPr>
          <p:cNvPr id="4" name="TextBox 3"/>
          <p:cNvSpPr txBox="1"/>
          <p:nvPr/>
        </p:nvSpPr>
        <p:spPr>
          <a:xfrm>
            <a:off x="214370" y="3956923"/>
            <a:ext cx="8701030" cy="2554545"/>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selawat</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salam</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atas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para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orang-orang</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secara </a:t>
            </a:r>
            <a:r>
              <a:rPr lang="es-E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s-E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s-E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63231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30926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Ya Rahman, Ya Rahim</a:t>
            </a:r>
          </a:p>
          <a:p>
            <a:pPr algn="just"/>
            <a:endParaRPr lang="ms-MY" sz="1050" b="1" dirty="0">
              <a:solidFill>
                <a:srgbClr val="FF0000"/>
              </a:solidFill>
            </a:endParaRPr>
          </a:p>
          <a:p>
            <a:pPr algn="just"/>
            <a:r>
              <a:rPr lang="ms-MY" sz="3200" b="1" dirty="0">
                <a:solidFill>
                  <a:schemeClr val="accent5">
                    <a:lumMod val="50000"/>
                  </a:schemeClr>
                </a:solidFill>
              </a:rPr>
              <a:t>Kurniakanlah ganjaran pahala yang berterusan kepada pembayar- pembayar zakat yang telah menunaikan zakat melalui Majlis Agama Islam dan Adat Melayu Terengganu (MAIDAM) serta berkatilah dan rahmatilah segala harta- harta mereka yang berbaki. Kami memohon kepada-Mu agar harta- harta kami menjadi harta-harta yang bersih dan jadikanlah zakat kami ini sebagai saham buat kami di akhirat kelak.</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418576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Jadikanlah negeri ini negeri yang aman, maju lagi diberkati. Bukakanlah pintu-pintu rezeki dari segala penjuru. Kurniakanlah kepada kami nikmat kesejahteraan yang berterusan. Jauhkanlah negeri kami ini daripada segala malapetaka, musibah dan apa jua kemurkaan-Mu.</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Anugerahkan pertolongan dan bantuanMu untuk saudara kami di Palestin. Berikanlah ketabahan dan kekuatan kepada saudara kami di sana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43048" y="228600"/>
            <a:ext cx="6057903" cy="2133600"/>
          </a:xfrm>
          <a:prstGeom prst="rect">
            <a:avLst/>
          </a:prstGeom>
          <a:noFill/>
        </p:spPr>
        <p:txBody>
          <a:bodyPr wrap="square" lIns="91440" tIns="45720" rIns="91440" bIns="45720">
            <a:prstTxWarp prst="textPlain">
              <a:avLst>
                <a:gd name="adj" fmla="val 50328"/>
              </a:avLst>
            </a:prstTxWarp>
            <a:spAutoFit/>
          </a:bodyPr>
          <a:lstStyle/>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Tajuk</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a:t>
            </a:r>
          </a:p>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Khutbah</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Hari </a:t>
            </a: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Ini</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16 Jamadil Akhir 1445 / 29 Disember 2023</a:t>
            </a:r>
          </a:p>
        </p:txBody>
      </p:sp>
      <p:sp>
        <p:nvSpPr>
          <p:cNvPr id="5" name="Rectangle 4">
            <a:extLst>
              <a:ext uri="{FF2B5EF4-FFF2-40B4-BE49-F238E27FC236}">
                <a16:creationId xmlns:a16="http://schemas.microsoft.com/office/drawing/2014/main" xmlns="" id="{8CD769F6-A83E-13AC-E464-A617695A3981}"/>
              </a:ext>
            </a:extLst>
          </p:cNvPr>
          <p:cNvSpPr/>
          <p:nvPr/>
        </p:nvSpPr>
        <p:spPr>
          <a:xfrm>
            <a:off x="717331" y="2776478"/>
            <a:ext cx="7486651" cy="2862322"/>
          </a:xfrm>
          <a:prstGeom prst="rect">
            <a:avLst/>
          </a:prstGeom>
        </p:spPr>
        <p:txBody>
          <a:bodyPr wrap="square">
            <a:spAutoFit/>
          </a:bodyPr>
          <a:lstStyle/>
          <a:p>
            <a:pPr algn="ctr"/>
            <a:r>
              <a:rPr lang="fi-FI" sz="6000" b="1" dirty="0">
                <a:ln w="13462">
                  <a:solidFill>
                    <a:schemeClr val="bg1"/>
                  </a:solidFill>
                  <a:prstDash val="solid"/>
                </a:ln>
                <a:solidFill>
                  <a:srgbClr val="FFC000"/>
                </a:solidFill>
                <a:effectLst>
                  <a:outerShdw dist="38100" dir="2700000" algn="bl" rotWithShape="0">
                    <a:schemeClr val="accent5"/>
                  </a:outerShdw>
                </a:effectLst>
                <a:latin typeface="Arial Black" pitchFamily="34" charset="0"/>
              </a:rPr>
              <a:t>PERTAHANKAN MARUAH </a:t>
            </a:r>
          </a:p>
          <a:p>
            <a:pPr algn="ctr"/>
            <a:r>
              <a:rPr lang="fi-FI" sz="6000" b="1" dirty="0">
                <a:ln w="13462">
                  <a:solidFill>
                    <a:schemeClr val="bg1"/>
                  </a:solidFill>
                  <a:prstDash val="solid"/>
                </a:ln>
                <a:solidFill>
                  <a:srgbClr val="FFC000"/>
                </a:solidFill>
                <a:effectLst>
                  <a:outerShdw dist="38100" dir="2700000" algn="bl" rotWithShape="0">
                    <a:schemeClr val="accent5"/>
                  </a:outerShdw>
                </a:effectLst>
                <a:latin typeface="Arial Black" pitchFamily="34" charset="0"/>
              </a:rPr>
              <a:t>UMAT ISLAM</a:t>
            </a:r>
            <a:endParaRPr lang="fi-FI" sz="6000" b="1" dirty="0">
              <a:ln w="13462">
                <a:solidFill>
                  <a:schemeClr val="bg1"/>
                </a:solidFill>
                <a:prstDash val="solid"/>
              </a:ln>
              <a:solidFill>
                <a:schemeClr val="accent5">
                  <a:lumMod val="50000"/>
                </a:schemeClr>
              </a:solidFill>
              <a:effectLst>
                <a:outerShdw dist="38100" dir="2700000" algn="bl" rotWithShape="0">
                  <a:schemeClr val="accent5"/>
                </a:outerShdw>
              </a:effectLst>
              <a:latin typeface="Arial Black" pitchFamily="34" charset="0"/>
            </a:endParaRP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l="-10000" r="-10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457200" y="2209800"/>
            <a:ext cx="8305800" cy="4038600"/>
          </a:xfrm>
          <a:prstGeom prst="roundRect">
            <a:avLst/>
          </a:prstGeom>
          <a:solidFill>
            <a:schemeClr val="accent6">
              <a:lumMod val="60000"/>
              <a:lumOff val="40000"/>
              <a:alpha val="69000"/>
            </a:schemeClr>
          </a:solidFill>
          <a:ln>
            <a:solidFill>
              <a:schemeClr val="tx1"/>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Batu tanda peralihan sejarah manusia dari era Jahiliah kepada era kesedaran Islam, ataupun dengan lain perkataan, perubahan hidup manusia daripada kegelapan hawa nafsu kepada cahaya petunjuk yang terang benderang.</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xmlns="" id="{0808471C-4130-3D2E-1B60-244917EA6DA8}"/>
              </a:ext>
            </a:extLst>
          </p:cNvPr>
          <p:cNvSpPr/>
          <p:nvPr/>
        </p:nvSpPr>
        <p:spPr>
          <a:xfrm>
            <a:off x="838200" y="685800"/>
            <a:ext cx="7543800" cy="1219200"/>
          </a:xfrm>
          <a:prstGeom prst="roundRect">
            <a:avLst/>
          </a:prstGeom>
          <a:solidFill>
            <a:schemeClr val="accent6">
              <a:lumMod val="60000"/>
              <a:lumOff val="40000"/>
              <a:alpha val="71000"/>
            </a:schemeClr>
          </a:solidFill>
          <a:ln>
            <a:solidFill>
              <a:schemeClr val="tx1"/>
            </a:solid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Sesungguhnya perutusan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Rasulullah SAW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merupakan </a:t>
            </a:r>
            <a:endParaRPr lang="fi-FI"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5000" r="-80000"/>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B99F7B4E-83DC-BDF3-5F5E-501ED07D7196}"/>
              </a:ext>
            </a:extLst>
          </p:cNvPr>
          <p:cNvSpPr/>
          <p:nvPr/>
        </p:nvSpPr>
        <p:spPr>
          <a:xfrm>
            <a:off x="280259" y="285094"/>
            <a:ext cx="8583482" cy="838201"/>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SWT berfirman </a:t>
            </a:r>
          </a:p>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Al-Maidah, ayat 15-16: </a:t>
            </a:r>
          </a:p>
        </p:txBody>
      </p:sp>
      <p:pic>
        <p:nvPicPr>
          <p:cNvPr id="4" name="Picture 3">
            <a:extLst>
              <a:ext uri="{FF2B5EF4-FFF2-40B4-BE49-F238E27FC236}">
                <a16:creationId xmlns:a16="http://schemas.microsoft.com/office/drawing/2014/main" xmlns="" id="{8533732F-3576-4174-A902-20915E770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83" y="1390221"/>
            <a:ext cx="9071634" cy="5218628"/>
          </a:xfrm>
          <a:prstGeom prst="rect">
            <a:avLst/>
          </a:prstGeom>
        </p:spPr>
      </p:pic>
    </p:spTree>
    <p:extLst>
      <p:ext uri="{BB962C8B-B14F-4D97-AF65-F5344CB8AC3E}">
        <p14:creationId xmlns:p14="http://schemas.microsoft.com/office/powerpoint/2010/main" val="16154914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l="-25000" r="-80000"/>
          </a:stretch>
        </a:blipFill>
        <a:effectLst/>
      </p:bgPr>
    </p:bg>
    <p:spTree>
      <p:nvGrpSpPr>
        <p:cNvPr id="1" name=""/>
        <p:cNvGrpSpPr/>
        <p:nvPr/>
      </p:nvGrpSpPr>
      <p:grpSpPr>
        <a:xfrm>
          <a:off x="0" y="0"/>
          <a:ext cx="0" cy="0"/>
          <a:chOff x="0" y="0"/>
          <a:chExt cx="0" cy="0"/>
        </a:xfrm>
      </p:grpSpPr>
      <p:sp>
        <p:nvSpPr>
          <p:cNvPr id="7" name="Rectangle 6"/>
          <p:cNvSpPr/>
          <p:nvPr/>
        </p:nvSpPr>
        <p:spPr>
          <a:xfrm>
            <a:off x="457200" y="685800"/>
            <a:ext cx="8229599" cy="5262979"/>
          </a:xfrm>
          <a:prstGeom prst="rect">
            <a:avLst/>
          </a:prstGeom>
        </p:spPr>
        <p:txBody>
          <a:bodyPr wrap="square">
            <a:spAutoFit/>
          </a:bodyPr>
          <a:lstStyle/>
          <a:p>
            <a:pPr algn="just"/>
            <a:r>
              <a:rPr lang="ms-MY" sz="2800" b="1" dirty="0"/>
              <a:t>Maksudnya : </a:t>
            </a:r>
            <a:r>
              <a:rPr lang="ms-MY" sz="2800" b="1" dirty="0">
                <a:solidFill>
                  <a:srgbClr val="C00000"/>
                </a:solidFill>
              </a:rPr>
              <a:t>Wahai Ahli Kitab! Sesungguhnya telah datang kepada kamu Rasul Kami yang menerangkan kepadamu banyak dari isi Kitab yang telah kamu sembunyikan, dan ia memaafkan kamu banyak perkara. Sesungguhnya telah datang kepadamu cahaya dari Allah, dan sebuah Kitab yang jelas keterangannya. Dengan (Al-Qur'an) itu, Allah menunjukkan jalan-jalan keselamatan kepada sesiapa yang mengikut keredhaan-Nya, dan Tuhan keluarkan mereka dari gelap gelita kepada cahaya yang terang-benderang, dengan izin-Nya; dan (dengannya juga) Tuhan menunjukkan mereka ke jalan yang lurus.</a:t>
            </a:r>
            <a:endParaRPr lang="ms-MY" sz="3200" b="1" dirty="0"/>
          </a:p>
        </p:txBody>
      </p:sp>
    </p:spTree>
    <p:extLst>
      <p:ext uri="{BB962C8B-B14F-4D97-AF65-F5344CB8AC3E}">
        <p14:creationId xmlns:p14="http://schemas.microsoft.com/office/powerpoint/2010/main" val="34225247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12421672</TotalTime>
  <Words>1771</Words>
  <Application>Microsoft Office PowerPoint</Application>
  <PresentationFormat>On-screen Show (4:3)</PresentationFormat>
  <Paragraphs>181</Paragraphs>
  <Slides>46</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46</vt:i4>
      </vt:variant>
    </vt:vector>
  </HeadingPairs>
  <TitlesOfParts>
    <vt:vector size="63"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1341</cp:revision>
  <dcterms:created xsi:type="dcterms:W3CDTF">2017-12-24T04:47:57Z</dcterms:created>
  <dcterms:modified xsi:type="dcterms:W3CDTF">2023-12-27T08:23:31Z</dcterms:modified>
</cp:coreProperties>
</file>